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63" r:id="rId3"/>
    <p:sldId id="257" r:id="rId4"/>
    <p:sldId id="258" r:id="rId5"/>
    <p:sldId id="262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1" autoAdjust="0"/>
    <p:restoredTop sz="94660"/>
  </p:normalViewPr>
  <p:slideViewPr>
    <p:cSldViewPr snapToGrid="0">
      <p:cViewPr varScale="1">
        <p:scale>
          <a:sx n="63" d="100"/>
          <a:sy n="63" d="100"/>
        </p:scale>
        <p:origin x="5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929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427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13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65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548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30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25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291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722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86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5470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870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6329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645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562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601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034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3307" y="1108840"/>
            <a:ext cx="7766936" cy="4035974"/>
          </a:xfrm>
        </p:spPr>
        <p:txBody>
          <a:bodyPr/>
          <a:lstStyle/>
          <a:p>
            <a:r>
              <a:rPr lang="ru-RU" sz="4400" dirty="0"/>
              <a:t/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2960" y="995680"/>
            <a:ext cx="832104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Лекция №3</a:t>
            </a:r>
          </a:p>
          <a:p>
            <a:endParaRPr lang="ru-RU" sz="4000" dirty="0"/>
          </a:p>
          <a:p>
            <a:r>
              <a:rPr lang="ru-RU" sz="4000" dirty="0" err="1"/>
              <a:t>Тақырыбы</a:t>
            </a:r>
            <a:r>
              <a:rPr lang="ru-RU" sz="4000" dirty="0"/>
              <a:t> : </a:t>
            </a:r>
            <a:r>
              <a:rPr lang="ru-RU" sz="4000" dirty="0" err="1"/>
              <a:t>Материалдар</a:t>
            </a:r>
            <a:r>
              <a:rPr lang="ru-RU" sz="4000" dirty="0"/>
              <a:t>  мен  </a:t>
            </a:r>
            <a:r>
              <a:rPr lang="ru-RU" sz="4000" dirty="0" err="1"/>
              <a:t>бұйымдардың</a:t>
            </a:r>
            <a:r>
              <a:rPr lang="ru-RU" sz="4000" dirty="0"/>
              <a:t>, </a:t>
            </a:r>
            <a:r>
              <a:rPr lang="ru-RU" sz="4000" dirty="0" err="1"/>
              <a:t>конструкциялардың</a:t>
            </a:r>
            <a:r>
              <a:rPr lang="ru-RU" sz="4000" dirty="0"/>
              <a:t> </a:t>
            </a:r>
            <a:r>
              <a:rPr lang="ru-RU" sz="4000" dirty="0" err="1"/>
              <a:t>сметалық</a:t>
            </a:r>
            <a:r>
              <a:rPr lang="ru-RU" sz="4000" dirty="0"/>
              <a:t> </a:t>
            </a:r>
            <a:r>
              <a:rPr lang="ru-RU" sz="4000" dirty="0" err="1"/>
              <a:t>шығындары</a:t>
            </a:r>
            <a:r>
              <a:rPr lang="ru-RU" sz="4000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172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3152" y="1329910"/>
            <a:ext cx="8946541" cy="597513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995680" y="406400"/>
            <a:ext cx="102514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 smtClean="0"/>
          </a:p>
          <a:p>
            <a:endParaRPr lang="ru-RU" sz="4000" dirty="0"/>
          </a:p>
          <a:p>
            <a:r>
              <a:rPr lang="ru-RU" sz="4000" dirty="0" smtClean="0"/>
              <a:t>Лекция </a:t>
            </a:r>
            <a:r>
              <a:rPr lang="ru-RU" sz="4000" dirty="0" err="1"/>
              <a:t>жоспары</a:t>
            </a:r>
            <a:r>
              <a:rPr lang="ru-RU" sz="4000" dirty="0"/>
              <a:t>:</a:t>
            </a:r>
          </a:p>
          <a:p>
            <a:r>
              <a:rPr lang="ru-RU" sz="4000" dirty="0"/>
              <a:t>1.	</a:t>
            </a:r>
            <a:r>
              <a:rPr lang="ru-RU" sz="4000" dirty="0" err="1"/>
              <a:t>Материалдар</a:t>
            </a:r>
            <a:r>
              <a:rPr lang="ru-RU" sz="4000" dirty="0"/>
              <a:t> мен </a:t>
            </a:r>
            <a:r>
              <a:rPr lang="ru-RU" sz="4000" dirty="0" err="1"/>
              <a:t>бұйымдардың</a:t>
            </a:r>
            <a:r>
              <a:rPr lang="ru-RU" sz="4000" dirty="0"/>
              <a:t>, </a:t>
            </a:r>
            <a:r>
              <a:rPr lang="ru-RU" sz="4000" dirty="0" err="1"/>
              <a:t>конструкциялардың</a:t>
            </a:r>
            <a:r>
              <a:rPr lang="ru-RU" sz="4000" dirty="0"/>
              <a:t> </a:t>
            </a:r>
            <a:r>
              <a:rPr lang="ru-RU" sz="4000" dirty="0" err="1"/>
              <a:t>сметалық</a:t>
            </a:r>
            <a:r>
              <a:rPr lang="ru-RU" sz="4000" dirty="0"/>
              <a:t> </a:t>
            </a:r>
            <a:r>
              <a:rPr lang="ru-RU" sz="4000" dirty="0" err="1"/>
              <a:t>шығындары</a:t>
            </a:r>
            <a:endParaRPr lang="ru-RU" sz="4000" dirty="0"/>
          </a:p>
          <a:p>
            <a:r>
              <a:rPr lang="ru-RU" sz="4000" dirty="0"/>
              <a:t>2.	</a:t>
            </a:r>
            <a:r>
              <a:rPr lang="ru-RU" sz="4000" dirty="0" err="1"/>
              <a:t>Тасымалдау</a:t>
            </a:r>
            <a:r>
              <a:rPr lang="ru-RU" sz="4000" dirty="0"/>
              <a:t> </a:t>
            </a:r>
            <a:r>
              <a:rPr lang="ru-RU" sz="4000" dirty="0" err="1"/>
              <a:t>шығындары</a:t>
            </a:r>
            <a:r>
              <a:rPr lang="ru-RU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7642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52512" y="345440"/>
            <a:ext cx="8946541" cy="59131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1.	</a:t>
            </a:r>
            <a:r>
              <a:rPr lang="ru-RU" dirty="0" err="1"/>
              <a:t>Материалдар</a:t>
            </a:r>
            <a:r>
              <a:rPr lang="ru-RU" dirty="0"/>
              <a:t> мен </a:t>
            </a:r>
            <a:r>
              <a:rPr lang="ru-RU" dirty="0" err="1"/>
              <a:t>бұйымдардың</a:t>
            </a:r>
            <a:r>
              <a:rPr lang="ru-RU" dirty="0"/>
              <a:t>, </a:t>
            </a:r>
            <a:r>
              <a:rPr lang="ru-RU" dirty="0" err="1"/>
              <a:t>конструкциялардың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- </a:t>
            </a:r>
            <a:r>
              <a:rPr lang="ru-RU" dirty="0" err="1"/>
              <a:t>халық</a:t>
            </a:r>
            <a:r>
              <a:rPr lang="ru-RU" dirty="0"/>
              <a:t> </a:t>
            </a:r>
            <a:r>
              <a:rPr lang="ru-RU" dirty="0" err="1"/>
              <a:t>шаруашылығының</a:t>
            </a:r>
            <a:r>
              <a:rPr lang="ru-RU" dirty="0"/>
              <a:t>  </a:t>
            </a:r>
            <a:r>
              <a:rPr lang="ru-RU" dirty="0" err="1"/>
              <a:t>материалдар</a:t>
            </a:r>
            <a:r>
              <a:rPr lang="ru-RU" dirty="0"/>
              <a:t> </a:t>
            </a:r>
            <a:r>
              <a:rPr lang="ru-RU" dirty="0" err="1"/>
              <a:t>сиымдылығын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талап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саланың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.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құнның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/>
              <a:t>материалдық</a:t>
            </a:r>
            <a:r>
              <a:rPr lang="ru-RU" dirty="0"/>
              <a:t> </a:t>
            </a:r>
            <a:r>
              <a:rPr lang="ru-RU" dirty="0" err="1"/>
              <a:t>ресурстардың</a:t>
            </a:r>
            <a:r>
              <a:rPr lang="ru-RU" dirty="0"/>
              <a:t> </a:t>
            </a:r>
            <a:r>
              <a:rPr lang="ru-RU" dirty="0" err="1"/>
              <a:t>шығындарынан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жинақтау</a:t>
            </a:r>
            <a:r>
              <a:rPr lang="ru-RU" dirty="0"/>
              <a:t> </a:t>
            </a:r>
            <a:r>
              <a:rPr lang="ru-RU" dirty="0" err="1"/>
              <a:t>жұмыстарының</a:t>
            </a:r>
            <a:r>
              <a:rPr lang="ru-RU" dirty="0"/>
              <a:t> </a:t>
            </a:r>
            <a:r>
              <a:rPr lang="ru-RU" dirty="0" err="1"/>
              <a:t>көлемінде</a:t>
            </a:r>
            <a:r>
              <a:rPr lang="ru-RU" dirty="0"/>
              <a:t> </a:t>
            </a:r>
            <a:r>
              <a:rPr lang="ru-RU" dirty="0" err="1"/>
              <a:t>материалдық</a:t>
            </a:r>
            <a:r>
              <a:rPr lang="ru-RU" dirty="0"/>
              <a:t> </a:t>
            </a:r>
            <a:r>
              <a:rPr lang="ru-RU" dirty="0" err="1"/>
              <a:t>шығындардың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/>
              <a:t>құрылыстың</a:t>
            </a:r>
            <a:r>
              <a:rPr lang="ru-RU" dirty="0"/>
              <a:t> </a:t>
            </a:r>
            <a:r>
              <a:rPr lang="ru-RU" dirty="0" err="1"/>
              <a:t>салалары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ажыратылады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көбіне</a:t>
            </a:r>
            <a:r>
              <a:rPr lang="ru-RU" dirty="0"/>
              <a:t> </a:t>
            </a:r>
            <a:r>
              <a:rPr lang="ru-RU" dirty="0" err="1"/>
              <a:t>құрылып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ru-RU" dirty="0" err="1"/>
              <a:t>үймереттер</a:t>
            </a:r>
            <a:r>
              <a:rPr lang="ru-RU" dirty="0"/>
              <a:t> мен </a:t>
            </a:r>
            <a:r>
              <a:rPr lang="ru-RU" dirty="0" err="1"/>
              <a:t>ғимараттардың</a:t>
            </a:r>
            <a:r>
              <a:rPr lang="ru-RU" dirty="0"/>
              <a:t> </a:t>
            </a:r>
            <a:r>
              <a:rPr lang="ru-RU" dirty="0" err="1"/>
              <a:t>жобалық-технологиялық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көлемдік-жоспарлық</a:t>
            </a:r>
            <a:r>
              <a:rPr lang="ru-RU" dirty="0"/>
              <a:t> </a:t>
            </a:r>
            <a:r>
              <a:rPr lang="ru-RU" dirty="0" err="1"/>
              <a:t>шешімдеріне</a:t>
            </a:r>
            <a:r>
              <a:rPr lang="ru-RU" dirty="0"/>
              <a:t>, </a:t>
            </a:r>
            <a:r>
              <a:rPr lang="ru-RU" dirty="0" err="1"/>
              <a:t>құрылыстың</a:t>
            </a:r>
            <a:r>
              <a:rPr lang="ru-RU" dirty="0"/>
              <a:t> </a:t>
            </a:r>
            <a:r>
              <a:rPr lang="ru-RU" dirty="0" err="1"/>
              <a:t>материалдық-техникалық</a:t>
            </a:r>
            <a:r>
              <a:rPr lang="ru-RU" dirty="0"/>
              <a:t> </a:t>
            </a:r>
            <a:r>
              <a:rPr lang="ru-RU" dirty="0" err="1"/>
              <a:t>базасының</a:t>
            </a:r>
            <a:r>
              <a:rPr lang="ru-RU" dirty="0"/>
              <a:t> </a:t>
            </a:r>
            <a:r>
              <a:rPr lang="ru-RU" dirty="0" err="1"/>
              <a:t>өзгешіліктеріне</a:t>
            </a:r>
            <a:r>
              <a:rPr lang="ru-RU" dirty="0"/>
              <a:t>,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ауданына</a:t>
            </a:r>
            <a:r>
              <a:rPr lang="ru-RU" dirty="0"/>
              <a:t>, </a:t>
            </a:r>
            <a:r>
              <a:rPr lang="ru-RU" dirty="0" err="1"/>
              <a:t>аймақтардың</a:t>
            </a:r>
            <a:r>
              <a:rPr lang="ru-RU" dirty="0"/>
              <a:t> </a:t>
            </a:r>
            <a:r>
              <a:rPr lang="ru-RU" dirty="0" err="1"/>
              <a:t>экономикалық-географиялық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табиғаттық</a:t>
            </a:r>
            <a:r>
              <a:rPr lang="ru-RU" dirty="0"/>
              <a:t> </a:t>
            </a:r>
            <a:r>
              <a:rPr lang="ru-RU" dirty="0" err="1"/>
              <a:t>ауа-райы</a:t>
            </a:r>
            <a:r>
              <a:rPr lang="ru-RU" dirty="0"/>
              <a:t> </a:t>
            </a:r>
            <a:r>
              <a:rPr lang="ru-RU" dirty="0" err="1"/>
              <a:t>жағдайларына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   </a:t>
            </a:r>
            <a:r>
              <a:rPr lang="ru-RU" dirty="0" err="1"/>
              <a:t>Кеңінен</a:t>
            </a:r>
            <a:r>
              <a:rPr lang="ru-RU" dirty="0"/>
              <a:t> алюминий, пластмасс,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материалдарды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. </a:t>
            </a:r>
            <a:r>
              <a:rPr lang="ru-RU" dirty="0" err="1"/>
              <a:t>Осының</a:t>
            </a:r>
            <a:r>
              <a:rPr lang="ru-RU" dirty="0"/>
              <a:t> </a:t>
            </a:r>
            <a:r>
              <a:rPr lang="ru-RU" dirty="0" err="1"/>
              <a:t>барлығы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өндірісін</a:t>
            </a:r>
            <a:r>
              <a:rPr lang="ru-RU" dirty="0"/>
              <a:t> </a:t>
            </a:r>
            <a:r>
              <a:rPr lang="ru-RU" dirty="0" err="1"/>
              <a:t>ұйымдастыруды</a:t>
            </a:r>
            <a:r>
              <a:rPr lang="ru-RU" dirty="0"/>
              <a:t> </a:t>
            </a:r>
            <a:r>
              <a:rPr lang="ru-RU" dirty="0" err="1"/>
              <a:t>жақсартады</a:t>
            </a:r>
            <a:r>
              <a:rPr lang="ru-RU" dirty="0"/>
              <a:t>, </a:t>
            </a:r>
            <a:r>
              <a:rPr lang="ru-RU" dirty="0" err="1"/>
              <a:t>құрылыстың</a:t>
            </a:r>
            <a:r>
              <a:rPr lang="ru-RU" dirty="0"/>
              <a:t> </a:t>
            </a:r>
            <a:r>
              <a:rPr lang="ru-RU" dirty="0" err="1"/>
              <a:t>өнімділігін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сапасын</a:t>
            </a:r>
            <a:r>
              <a:rPr lang="ru-RU" dirty="0"/>
              <a:t> </a:t>
            </a:r>
            <a:r>
              <a:rPr lang="ru-RU" dirty="0" err="1"/>
              <a:t>көтеріп</a:t>
            </a:r>
            <a:r>
              <a:rPr lang="ru-RU" dirty="0"/>
              <a:t> </a:t>
            </a:r>
            <a:r>
              <a:rPr lang="ru-RU" dirty="0" err="1"/>
              <a:t>құрылыстың</a:t>
            </a:r>
            <a:r>
              <a:rPr lang="ru-RU" dirty="0"/>
              <a:t> </a:t>
            </a:r>
            <a:r>
              <a:rPr lang="ru-RU" dirty="0" err="1"/>
              <a:t>құнын</a:t>
            </a:r>
            <a:r>
              <a:rPr lang="ru-RU" dirty="0"/>
              <a:t> </a:t>
            </a:r>
            <a:r>
              <a:rPr lang="ru-RU" dirty="0" err="1"/>
              <a:t>төмендетеді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265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240" y="283430"/>
            <a:ext cx="8831297" cy="597513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/>
              <a:t>Құрылыста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ресурстардың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шығындарын</a:t>
            </a:r>
            <a:r>
              <a:rPr lang="ru-RU" dirty="0"/>
              <a:t> </a:t>
            </a:r>
            <a:r>
              <a:rPr lang="ru-RU" dirty="0" err="1"/>
              <a:t>анықтауға</a:t>
            </a:r>
            <a:r>
              <a:rPr lang="ru-RU" dirty="0"/>
              <a:t> </a:t>
            </a:r>
            <a:r>
              <a:rPr lang="ru-RU" dirty="0" err="1"/>
              <a:t>нормалық</a:t>
            </a:r>
            <a:r>
              <a:rPr lang="ru-RU" dirty="0"/>
              <a:t> </a:t>
            </a:r>
            <a:r>
              <a:rPr lang="ru-RU" dirty="0" err="1"/>
              <a:t>негіз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материалдардың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бағалары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Материалдардың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құн</a:t>
            </a:r>
            <a:r>
              <a:rPr lang="ru-RU" dirty="0"/>
              <a:t> </a:t>
            </a:r>
            <a:r>
              <a:rPr lang="ru-RU" dirty="0" err="1"/>
              <a:t>құрылымына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есептерде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формуланы</a:t>
            </a:r>
            <a:r>
              <a:rPr lang="ru-RU" dirty="0"/>
              <a:t> </a:t>
            </a:r>
            <a:r>
              <a:rPr lang="ru-RU" dirty="0" err="1"/>
              <a:t>қолдануға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: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Мсм </a:t>
            </a:r>
            <a:r>
              <a:rPr lang="en-US" dirty="0">
                <a:sym typeface="Symbol" panose="05050102010706020507" pitchFamily="18" charset="2"/>
              </a:rPr>
              <a:t></a:t>
            </a:r>
            <a:r>
              <a:rPr lang="ru-RU" dirty="0" err="1" smtClean="0"/>
              <a:t>Бсату</a:t>
            </a:r>
            <a:r>
              <a:rPr lang="ru-RU" dirty="0" smtClean="0"/>
              <a:t> </a:t>
            </a:r>
            <a:r>
              <a:rPr lang="ru-RU" dirty="0"/>
              <a:t>+ </a:t>
            </a:r>
            <a:r>
              <a:rPr lang="ru-RU" dirty="0" err="1"/>
              <a:t>Тш</a:t>
            </a:r>
            <a:r>
              <a:rPr lang="ru-RU" dirty="0"/>
              <a:t> + АТ+ ҚД + ТОЖ + </a:t>
            </a:r>
            <a:r>
              <a:rPr lang="ru-RU" dirty="0" err="1"/>
              <a:t>Үб</a:t>
            </a:r>
            <a:r>
              <a:rPr lang="ru-RU" dirty="0"/>
              <a:t>,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мұндағы</a:t>
            </a:r>
            <a:r>
              <a:rPr lang="ru-RU" dirty="0"/>
              <a:t>: Мсм - </a:t>
            </a:r>
            <a:r>
              <a:rPr lang="ru-RU" dirty="0" err="1"/>
              <a:t>материалдардың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құны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        </a:t>
            </a:r>
            <a:r>
              <a:rPr lang="ru-RU" dirty="0" err="1"/>
              <a:t>Бсату</a:t>
            </a:r>
            <a:r>
              <a:rPr lang="ru-RU" dirty="0"/>
              <a:t> - </a:t>
            </a:r>
            <a:r>
              <a:rPr lang="ru-RU" dirty="0" err="1"/>
              <a:t>өнеркәсіптің</a:t>
            </a:r>
            <a:r>
              <a:rPr lang="ru-RU" dirty="0"/>
              <a:t>, </a:t>
            </a:r>
            <a:r>
              <a:rPr lang="ru-RU" dirty="0" err="1"/>
              <a:t>өндірістің</a:t>
            </a:r>
            <a:r>
              <a:rPr lang="ru-RU" dirty="0"/>
              <a:t> </a:t>
            </a:r>
            <a:r>
              <a:rPr lang="ru-RU" dirty="0" err="1"/>
              <a:t>материалды</a:t>
            </a:r>
            <a:r>
              <a:rPr lang="ru-RU" dirty="0"/>
              <a:t> </a:t>
            </a:r>
            <a:r>
              <a:rPr lang="ru-RU" dirty="0" err="1"/>
              <a:t>сату</a:t>
            </a:r>
            <a:r>
              <a:rPr lang="ru-RU" dirty="0"/>
              <a:t> </a:t>
            </a:r>
            <a:r>
              <a:rPr lang="ru-RU" dirty="0" err="1"/>
              <a:t>бағасы</a:t>
            </a:r>
            <a:r>
              <a:rPr lang="ru-RU" dirty="0"/>
              <a:t> ( </a:t>
            </a:r>
            <a:r>
              <a:rPr lang="ru-RU" dirty="0" err="1"/>
              <a:t>көтерме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даналап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        </a:t>
            </a:r>
            <a:r>
              <a:rPr lang="ru-RU" dirty="0" err="1"/>
              <a:t>Тш</a:t>
            </a:r>
            <a:r>
              <a:rPr lang="ru-RU" dirty="0"/>
              <a:t> - </a:t>
            </a:r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 (</a:t>
            </a:r>
            <a:r>
              <a:rPr lang="ru-RU" dirty="0" err="1"/>
              <a:t>автомобильмен</a:t>
            </a:r>
            <a:r>
              <a:rPr lang="ru-RU" dirty="0"/>
              <a:t>, </a:t>
            </a:r>
            <a:r>
              <a:rPr lang="ru-RU" dirty="0" err="1"/>
              <a:t>темір</a:t>
            </a:r>
            <a:r>
              <a:rPr lang="ru-RU" dirty="0"/>
              <a:t> </a:t>
            </a:r>
            <a:r>
              <a:rPr lang="ru-RU" dirty="0" err="1"/>
              <a:t>жолмен</a:t>
            </a:r>
            <a:r>
              <a:rPr lang="ru-RU" dirty="0"/>
              <a:t>, </a:t>
            </a:r>
            <a:r>
              <a:rPr lang="ru-RU" dirty="0" err="1"/>
              <a:t>трактормен</a:t>
            </a:r>
            <a:r>
              <a:rPr lang="ru-RU" dirty="0"/>
              <a:t>, </a:t>
            </a:r>
            <a:r>
              <a:rPr lang="ru-RU" dirty="0" err="1"/>
              <a:t>өзенмен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        АТ – арту-</a:t>
            </a:r>
            <a:r>
              <a:rPr lang="ru-RU" dirty="0" err="1"/>
              <a:t>түсіру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        ҚД - </a:t>
            </a:r>
            <a:r>
              <a:rPr lang="ru-RU" dirty="0" err="1"/>
              <a:t>қоймалық</a:t>
            </a:r>
            <a:r>
              <a:rPr lang="ru-RU" dirty="0"/>
              <a:t>- </a:t>
            </a:r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 (0,75-2% франко-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обьектілік</a:t>
            </a:r>
            <a:r>
              <a:rPr lang="ru-RU" dirty="0"/>
              <a:t> </a:t>
            </a:r>
            <a:r>
              <a:rPr lang="ru-RU" dirty="0" err="1"/>
              <a:t>қоймасы</a:t>
            </a:r>
            <a:r>
              <a:rPr lang="ru-RU" dirty="0"/>
              <a:t> </a:t>
            </a:r>
            <a:r>
              <a:rPr lang="ru-RU" dirty="0" err="1"/>
              <a:t>бағасынан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        ТОЖ – тара, </a:t>
            </a:r>
            <a:r>
              <a:rPr lang="ru-RU" dirty="0" err="1"/>
              <a:t>жәшік</a:t>
            </a:r>
            <a:r>
              <a:rPr lang="ru-RU" dirty="0"/>
              <a:t>, </a:t>
            </a:r>
            <a:r>
              <a:rPr lang="ru-RU" dirty="0" err="1"/>
              <a:t>орама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     </a:t>
            </a:r>
            <a:r>
              <a:rPr lang="ru-RU" dirty="0" err="1"/>
              <a:t>Үб</a:t>
            </a:r>
            <a:r>
              <a:rPr lang="ru-RU" dirty="0"/>
              <a:t>-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, </a:t>
            </a:r>
            <a:r>
              <a:rPr lang="ru-RU" dirty="0" err="1"/>
              <a:t>делдал</a:t>
            </a:r>
            <a:r>
              <a:rPr lang="ru-RU" dirty="0"/>
              <a:t> </a:t>
            </a:r>
            <a:r>
              <a:rPr lang="ru-RU" dirty="0" err="1"/>
              <a:t>ұйымдардың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  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материалдар</a:t>
            </a:r>
            <a:r>
              <a:rPr lang="ru-RU" dirty="0"/>
              <a:t> мен </a:t>
            </a:r>
            <a:r>
              <a:rPr lang="ru-RU" dirty="0" err="1"/>
              <a:t>конструкцияларға</a:t>
            </a:r>
            <a:r>
              <a:rPr lang="ru-RU" dirty="0"/>
              <a:t> </a:t>
            </a:r>
            <a:r>
              <a:rPr lang="ru-RU" dirty="0" err="1"/>
              <a:t>жабдықтаушының</a:t>
            </a:r>
            <a:r>
              <a:rPr lang="ru-RU" dirty="0"/>
              <a:t> франко-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орны</a:t>
            </a:r>
            <a:r>
              <a:rPr lang="ru-RU" dirty="0"/>
              <a:t> </a:t>
            </a:r>
            <a:r>
              <a:rPr lang="ru-RU" dirty="0" err="1"/>
              <a:t>көтерме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 </a:t>
            </a:r>
            <a:r>
              <a:rPr lang="ru-RU" dirty="0" err="1"/>
              <a:t>белгіленген</a:t>
            </a:r>
            <a:r>
              <a:rPr lang="ru-RU" dirty="0"/>
              <a:t> (“ </a:t>
            </a:r>
            <a:r>
              <a:rPr lang="ru-RU" dirty="0" err="1"/>
              <a:t>франко</a:t>
            </a:r>
            <a:r>
              <a:rPr lang="ru-RU" dirty="0"/>
              <a:t>” </a:t>
            </a:r>
            <a:r>
              <a:rPr lang="ru-RU" dirty="0" err="1"/>
              <a:t>деген</a:t>
            </a:r>
            <a:r>
              <a:rPr lang="ru-RU" dirty="0"/>
              <a:t> термин </a:t>
            </a:r>
            <a:r>
              <a:rPr lang="ru-RU" dirty="0" err="1"/>
              <a:t>материалдың</a:t>
            </a:r>
            <a:r>
              <a:rPr lang="ru-RU" dirty="0"/>
              <a:t> </a:t>
            </a:r>
            <a:r>
              <a:rPr lang="ru-RU" dirty="0" err="1"/>
              <a:t>құнын</a:t>
            </a:r>
            <a:r>
              <a:rPr lang="ru-RU" dirty="0"/>
              <a:t> </a:t>
            </a:r>
            <a:r>
              <a:rPr lang="ru-RU" dirty="0" err="1"/>
              <a:t>анықтағанда</a:t>
            </a:r>
            <a:r>
              <a:rPr lang="ru-RU" dirty="0"/>
              <a:t> </a:t>
            </a:r>
            <a:r>
              <a:rPr lang="ru-RU" dirty="0" err="1"/>
              <a:t>жеткізу</a:t>
            </a:r>
            <a:r>
              <a:rPr lang="ru-RU" dirty="0"/>
              <a:t> </a:t>
            </a:r>
            <a:r>
              <a:rPr lang="ru-RU" dirty="0" err="1"/>
              <a:t>орнын</a:t>
            </a:r>
            <a:r>
              <a:rPr lang="ru-RU" dirty="0"/>
              <a:t> </a:t>
            </a:r>
            <a:r>
              <a:rPr lang="ru-RU" dirty="0" err="1"/>
              <a:t>белгілейді</a:t>
            </a:r>
            <a:r>
              <a:rPr lang="ru-RU" dirty="0"/>
              <a:t>).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материалдарды</a:t>
            </a:r>
            <a:r>
              <a:rPr lang="ru-RU" dirty="0"/>
              <a:t> </a:t>
            </a:r>
            <a:r>
              <a:rPr lang="ru-RU" dirty="0" err="1"/>
              <a:t>құрылысқа</a:t>
            </a:r>
            <a:r>
              <a:rPr lang="ru-RU" dirty="0"/>
              <a:t> </a:t>
            </a:r>
            <a:r>
              <a:rPr lang="ru-RU" dirty="0" err="1"/>
              <a:t>жеткізудің</a:t>
            </a:r>
            <a:r>
              <a:rPr lang="ru-RU" dirty="0"/>
              <a:t> </a:t>
            </a:r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 </a:t>
            </a:r>
            <a:r>
              <a:rPr lang="ru-RU" dirty="0" err="1"/>
              <a:t>бірталай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құрылыстың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жерінде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Сондықтан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материалдарға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(</a:t>
            </a:r>
            <a:r>
              <a:rPr lang="ru-RU" dirty="0" err="1"/>
              <a:t>зоналық</a:t>
            </a:r>
            <a:r>
              <a:rPr lang="ru-RU" dirty="0"/>
              <a:t>)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 </a:t>
            </a:r>
            <a:r>
              <a:rPr lang="ru-RU" dirty="0" err="1"/>
              <a:t>орнатылған</a:t>
            </a:r>
            <a:r>
              <a:rPr lang="ru-RU" dirty="0"/>
              <a:t>.</a:t>
            </a:r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50240" y="132080"/>
            <a:ext cx="1203495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194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73270"/>
            <a:ext cx="8946541" cy="632057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2.	</a:t>
            </a:r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 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алыстан</a:t>
            </a:r>
            <a:r>
              <a:rPr lang="ru-RU" dirty="0"/>
              <a:t> </a:t>
            </a:r>
            <a:r>
              <a:rPr lang="ru-RU" dirty="0" err="1"/>
              <a:t>тасымалдайтын</a:t>
            </a:r>
            <a:r>
              <a:rPr lang="ru-RU" dirty="0"/>
              <a:t> материал мен </a:t>
            </a:r>
            <a:r>
              <a:rPr lang="ru-RU" dirty="0" err="1"/>
              <a:t>конструкцияларға</a:t>
            </a:r>
            <a:r>
              <a:rPr lang="ru-RU" dirty="0"/>
              <a:t> (</a:t>
            </a:r>
            <a:r>
              <a:rPr lang="ru-RU" dirty="0" err="1"/>
              <a:t>аралауматериалдарды</a:t>
            </a:r>
            <a:r>
              <a:rPr lang="ru-RU" dirty="0"/>
              <a:t>, </a:t>
            </a:r>
            <a:r>
              <a:rPr lang="ru-RU" dirty="0" err="1"/>
              <a:t>болат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ағаш</a:t>
            </a:r>
            <a:r>
              <a:rPr lang="ru-RU" dirty="0"/>
              <a:t> </a:t>
            </a:r>
            <a:r>
              <a:rPr lang="ru-RU" dirty="0" err="1"/>
              <a:t>конструкциялары</a:t>
            </a:r>
            <a:r>
              <a:rPr lang="ru-RU" dirty="0"/>
              <a:t>, </a:t>
            </a:r>
            <a:r>
              <a:rPr lang="ru-RU" dirty="0" err="1"/>
              <a:t>әйнек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 </a:t>
            </a:r>
            <a:r>
              <a:rPr lang="ru-RU" dirty="0" err="1"/>
              <a:t>көтерме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 франко-</a:t>
            </a:r>
            <a:r>
              <a:rPr lang="ru-RU" dirty="0" err="1"/>
              <a:t>бағытталған</a:t>
            </a:r>
            <a:r>
              <a:rPr lang="ru-RU" dirty="0"/>
              <a:t> станса вагоны </a:t>
            </a:r>
            <a:r>
              <a:rPr lang="ru-RU" dirty="0" err="1"/>
              <a:t>бекітілген</a:t>
            </a:r>
            <a:r>
              <a:rPr lang="ru-RU" dirty="0"/>
              <a:t>. </a:t>
            </a:r>
            <a:r>
              <a:rPr lang="ru-RU" dirty="0" err="1"/>
              <a:t>Тасымалдайтын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материалдың</a:t>
            </a:r>
            <a:r>
              <a:rPr lang="ru-RU" dirty="0"/>
              <a:t>, </a:t>
            </a:r>
            <a:r>
              <a:rPr lang="ru-RU" dirty="0" err="1"/>
              <a:t>бұйымдар</a:t>
            </a:r>
            <a:r>
              <a:rPr lang="ru-RU" dirty="0"/>
              <a:t> мен </a:t>
            </a:r>
            <a:r>
              <a:rPr lang="ru-RU" dirty="0" err="1"/>
              <a:t>конструкциялардың</a:t>
            </a:r>
            <a:r>
              <a:rPr lang="ru-RU" dirty="0"/>
              <a:t> </a:t>
            </a:r>
            <a:r>
              <a:rPr lang="ru-RU" dirty="0" err="1"/>
              <a:t>құны</a:t>
            </a:r>
            <a:r>
              <a:rPr lang="ru-RU" dirty="0"/>
              <a:t> ҚР ҚН 8.02-04-2002 </a:t>
            </a:r>
            <a:r>
              <a:rPr lang="ru-RU" dirty="0" err="1"/>
              <a:t>келтірілген</a:t>
            </a:r>
            <a:r>
              <a:rPr lang="ru-RU" dirty="0"/>
              <a:t>. </a:t>
            </a:r>
            <a:r>
              <a:rPr lang="ru-RU" dirty="0" err="1"/>
              <a:t>Материалдар</a:t>
            </a:r>
            <a:r>
              <a:rPr lang="ru-RU" dirty="0"/>
              <a:t>, </a:t>
            </a:r>
            <a:r>
              <a:rPr lang="ru-RU" dirty="0" err="1"/>
              <a:t>бұйымдар</a:t>
            </a:r>
            <a:r>
              <a:rPr lang="ru-RU" dirty="0"/>
              <a:t> мен </a:t>
            </a:r>
            <a:r>
              <a:rPr lang="ru-RU" dirty="0" err="1"/>
              <a:t>конструкциялардың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құнының</a:t>
            </a:r>
            <a:r>
              <a:rPr lang="ru-RU" dirty="0"/>
              <a:t> </a:t>
            </a:r>
            <a:r>
              <a:rPr lang="ru-RU" dirty="0" err="1"/>
              <a:t>құрамына</a:t>
            </a:r>
            <a:r>
              <a:rPr lang="ru-RU" dirty="0"/>
              <a:t> </a:t>
            </a:r>
            <a:r>
              <a:rPr lang="ru-RU" dirty="0" err="1"/>
              <a:t>кіретін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 </a:t>
            </a:r>
            <a:r>
              <a:rPr lang="ru-RU" dirty="0" err="1"/>
              <a:t>шамамен</a:t>
            </a:r>
            <a:r>
              <a:rPr lang="ru-RU" dirty="0"/>
              <a:t> </a:t>
            </a:r>
            <a:r>
              <a:rPr lang="ru-RU" dirty="0" err="1"/>
              <a:t>былай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-	</a:t>
            </a:r>
            <a:r>
              <a:rPr lang="ru-RU" dirty="0" err="1"/>
              <a:t>Материалдардың</a:t>
            </a:r>
            <a:r>
              <a:rPr lang="ru-RU" dirty="0"/>
              <a:t> </a:t>
            </a:r>
            <a:r>
              <a:rPr lang="ru-RU" dirty="0" err="1"/>
              <a:t>шығыны</a:t>
            </a:r>
            <a:r>
              <a:rPr lang="ru-RU" dirty="0"/>
              <a:t> (</a:t>
            </a:r>
            <a:r>
              <a:rPr lang="ru-RU" dirty="0" err="1"/>
              <a:t>көтерме</a:t>
            </a:r>
            <a:r>
              <a:rPr lang="ru-RU" dirty="0"/>
              <a:t> </a:t>
            </a:r>
            <a:r>
              <a:rPr lang="ru-RU" dirty="0" err="1"/>
              <a:t>бағада</a:t>
            </a:r>
            <a:r>
              <a:rPr lang="ru-RU" dirty="0"/>
              <a:t>)               72</a:t>
            </a:r>
          </a:p>
          <a:p>
            <a:pPr marL="0" indent="0">
              <a:buNone/>
            </a:pPr>
            <a:r>
              <a:rPr lang="ru-RU" dirty="0"/>
              <a:t>-	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делдал</a:t>
            </a:r>
            <a:r>
              <a:rPr lang="ru-RU" dirty="0"/>
              <a:t> </a:t>
            </a:r>
            <a:r>
              <a:rPr lang="ru-RU" dirty="0" err="1"/>
              <a:t>ұйымдардың</a:t>
            </a:r>
            <a:r>
              <a:rPr lang="ru-RU" dirty="0"/>
              <a:t> </a:t>
            </a:r>
            <a:r>
              <a:rPr lang="ru-RU" dirty="0" err="1"/>
              <a:t>үстеме</a:t>
            </a:r>
            <a:r>
              <a:rPr lang="ru-RU" dirty="0"/>
              <a:t> </a:t>
            </a:r>
            <a:r>
              <a:rPr lang="ru-RU" dirty="0" err="1"/>
              <a:t>бағасы</a:t>
            </a:r>
            <a:r>
              <a:rPr lang="ru-RU" dirty="0"/>
              <a:t>  1 </a:t>
            </a:r>
          </a:p>
          <a:p>
            <a:pPr marL="0" indent="0">
              <a:buNone/>
            </a:pPr>
            <a:r>
              <a:rPr lang="ru-RU" dirty="0"/>
              <a:t>-	Тара, </a:t>
            </a:r>
            <a:r>
              <a:rPr lang="ru-RU" dirty="0" err="1"/>
              <a:t>орама</a:t>
            </a:r>
            <a:r>
              <a:rPr lang="ru-RU" dirty="0"/>
              <a:t>, </a:t>
            </a:r>
            <a:r>
              <a:rPr lang="ru-RU" dirty="0" err="1"/>
              <a:t>жәшік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                                    4 </a:t>
            </a:r>
          </a:p>
          <a:p>
            <a:pPr marL="0" indent="0">
              <a:buNone/>
            </a:pPr>
            <a:r>
              <a:rPr lang="ru-RU" dirty="0"/>
              <a:t>-    </a:t>
            </a:r>
            <a:r>
              <a:rPr lang="ru-RU" dirty="0" err="1"/>
              <a:t>Құрылысқа</a:t>
            </a:r>
            <a:r>
              <a:rPr lang="ru-RU" dirty="0"/>
              <a:t> </a:t>
            </a:r>
            <a:r>
              <a:rPr lang="ru-RU" dirty="0" err="1"/>
              <a:t>материалдарды</a:t>
            </a:r>
            <a:r>
              <a:rPr lang="ru-RU" dirty="0"/>
              <a:t> </a:t>
            </a:r>
            <a:r>
              <a:rPr lang="ru-RU" dirty="0" err="1"/>
              <a:t>жеткізу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  (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алаңда</a:t>
            </a:r>
            <a:r>
              <a:rPr lang="ru-RU" dirty="0"/>
              <a:t> </a:t>
            </a:r>
            <a:r>
              <a:rPr lang="ru-RU" dirty="0" err="1"/>
              <a:t>түсіруден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)                                                                              21 </a:t>
            </a:r>
          </a:p>
          <a:p>
            <a:pPr marL="0" indent="0">
              <a:buNone/>
            </a:pPr>
            <a:r>
              <a:rPr lang="ru-RU" dirty="0"/>
              <a:t>-	</a:t>
            </a:r>
            <a:r>
              <a:rPr lang="ru-RU" dirty="0" err="1"/>
              <a:t>Қойма</a:t>
            </a:r>
            <a:r>
              <a:rPr lang="ru-RU" dirty="0"/>
              <a:t> –</a:t>
            </a:r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                                      2 </a:t>
            </a:r>
          </a:p>
          <a:p>
            <a:pPr marL="0" indent="0">
              <a:buNone/>
            </a:pPr>
            <a:r>
              <a:rPr lang="ru-RU" dirty="0"/>
              <a:t>-       </a:t>
            </a:r>
            <a:r>
              <a:rPr lang="ru-RU" dirty="0" err="1"/>
              <a:t>Барлығы</a:t>
            </a:r>
            <a:r>
              <a:rPr lang="ru-RU" dirty="0"/>
              <a:t>                                                                          100</a:t>
            </a:r>
          </a:p>
          <a:p>
            <a:pPr marL="0" indent="0">
              <a:buNone/>
            </a:pPr>
            <a:r>
              <a:rPr lang="ru-RU" dirty="0" err="1"/>
              <a:t>Келтірілген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бағаның</a:t>
            </a:r>
            <a:r>
              <a:rPr lang="ru-RU" dirty="0"/>
              <a:t> </a:t>
            </a:r>
            <a:r>
              <a:rPr lang="ru-RU" dirty="0" err="1"/>
              <a:t>құрылымы</a:t>
            </a:r>
            <a:r>
              <a:rPr lang="ru-RU" dirty="0"/>
              <a:t> орта </a:t>
            </a:r>
            <a:r>
              <a:rPr lang="ru-RU" dirty="0" err="1"/>
              <a:t>шамамен</a:t>
            </a:r>
            <a:r>
              <a:rPr lang="ru-RU" dirty="0"/>
              <a:t> </a:t>
            </a:r>
            <a:r>
              <a:rPr lang="ru-RU" dirty="0" err="1"/>
              <a:t>анықталған</a:t>
            </a:r>
            <a:r>
              <a:rPr lang="ru-RU" dirty="0"/>
              <a:t>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материалдардың</a:t>
            </a:r>
            <a:r>
              <a:rPr lang="ru-RU" dirty="0"/>
              <a:t> </a:t>
            </a:r>
            <a:r>
              <a:rPr lang="ru-RU" dirty="0" err="1"/>
              <a:t>тобына</a:t>
            </a:r>
            <a:r>
              <a:rPr lang="ru-RU" dirty="0"/>
              <a:t>, </a:t>
            </a:r>
            <a:r>
              <a:rPr lang="ru-RU" dirty="0" err="1"/>
              <a:t>түріне</a:t>
            </a:r>
            <a:r>
              <a:rPr lang="ru-RU" dirty="0"/>
              <a:t>,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ауданға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салалық</a:t>
            </a:r>
            <a:r>
              <a:rPr lang="ru-RU" dirty="0"/>
              <a:t> </a:t>
            </a:r>
            <a:r>
              <a:rPr lang="ru-RU" dirty="0" err="1"/>
              <a:t>қатынастығына</a:t>
            </a:r>
            <a:r>
              <a:rPr lang="ru-RU" dirty="0"/>
              <a:t> (</a:t>
            </a:r>
            <a:r>
              <a:rPr lang="ru-RU" dirty="0" err="1"/>
              <a:t>өнеркәсіптік</a:t>
            </a:r>
            <a:r>
              <a:rPr lang="ru-RU" dirty="0"/>
              <a:t>, </a:t>
            </a:r>
            <a:r>
              <a:rPr lang="ru-RU" dirty="0" err="1"/>
              <a:t>тұрғын-азаматтық</a:t>
            </a:r>
            <a:r>
              <a:rPr lang="ru-RU" dirty="0"/>
              <a:t>,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шаруашылық</a:t>
            </a:r>
            <a:r>
              <a:rPr lang="ru-RU" dirty="0"/>
              <a:t>, </a:t>
            </a:r>
            <a:r>
              <a:rPr lang="ru-RU" dirty="0" err="1"/>
              <a:t>көлік</a:t>
            </a:r>
            <a:r>
              <a:rPr lang="ru-RU" dirty="0"/>
              <a:t>, </a:t>
            </a:r>
            <a:r>
              <a:rPr lang="ru-RU" dirty="0" err="1"/>
              <a:t>мұнай</a:t>
            </a:r>
            <a:r>
              <a:rPr lang="ru-RU" dirty="0"/>
              <a:t> газ </a:t>
            </a:r>
            <a:r>
              <a:rPr lang="ru-RU" dirty="0" err="1"/>
              <a:t>құбырларының</a:t>
            </a:r>
            <a:r>
              <a:rPr lang="ru-RU" dirty="0"/>
              <a:t> </a:t>
            </a:r>
            <a:r>
              <a:rPr lang="ru-RU" dirty="0" err="1"/>
              <a:t>құрылысы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с.с</a:t>
            </a:r>
            <a:r>
              <a:rPr lang="ru-RU" dirty="0"/>
              <a:t>.)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өзгеріп</a:t>
            </a:r>
            <a:r>
              <a:rPr lang="ru-RU" dirty="0"/>
              <a:t> </a:t>
            </a:r>
            <a:r>
              <a:rPr lang="ru-RU" dirty="0" err="1"/>
              <a:t>тұруы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    Тара, </a:t>
            </a:r>
            <a:r>
              <a:rPr lang="ru-RU" dirty="0" err="1"/>
              <a:t>орама</a:t>
            </a:r>
            <a:r>
              <a:rPr lang="ru-RU" dirty="0"/>
              <a:t>, </a:t>
            </a:r>
            <a:r>
              <a:rPr lang="ru-RU" dirty="0" err="1"/>
              <a:t>жәшік</a:t>
            </a:r>
            <a:r>
              <a:rPr lang="ru-RU" dirty="0"/>
              <a:t> </a:t>
            </a:r>
            <a:r>
              <a:rPr lang="ru-RU" dirty="0" err="1"/>
              <a:t>құнына</a:t>
            </a:r>
            <a:r>
              <a:rPr lang="ru-RU" dirty="0"/>
              <a:t> материал мен </a:t>
            </a:r>
            <a:r>
              <a:rPr lang="ru-RU" dirty="0" err="1"/>
              <a:t>конструкцияларды</a:t>
            </a:r>
            <a:r>
              <a:rPr lang="ru-RU" dirty="0"/>
              <a:t> </a:t>
            </a:r>
            <a:r>
              <a:rPr lang="ru-RU" dirty="0" err="1"/>
              <a:t>сақтауға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тараға</a:t>
            </a:r>
            <a:r>
              <a:rPr lang="ru-RU" dirty="0"/>
              <a:t>, контейнер, </a:t>
            </a:r>
            <a:r>
              <a:rPr lang="ru-RU" dirty="0" err="1"/>
              <a:t>орау</a:t>
            </a:r>
            <a:r>
              <a:rPr lang="ru-RU" dirty="0"/>
              <a:t> </a:t>
            </a:r>
            <a:r>
              <a:rPr lang="ru-RU" dirty="0" err="1"/>
              <a:t>материалдарының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құрылысқа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жүктерді</a:t>
            </a:r>
            <a:r>
              <a:rPr lang="ru-RU" dirty="0"/>
              <a:t> </a:t>
            </a:r>
            <a:r>
              <a:rPr lang="ru-RU" dirty="0" err="1"/>
              <a:t>тасымалдаудың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құн</a:t>
            </a:r>
            <a:r>
              <a:rPr lang="ru-RU" dirty="0"/>
              <a:t> </a:t>
            </a:r>
            <a:r>
              <a:rPr lang="ru-RU" dirty="0" err="1"/>
              <a:t>жинағы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. </a:t>
            </a:r>
            <a:r>
              <a:rPr lang="ru-RU" dirty="0" err="1"/>
              <a:t>Мысалы</a:t>
            </a:r>
            <a:r>
              <a:rPr lang="ru-RU" dirty="0"/>
              <a:t>: </a:t>
            </a:r>
            <a:r>
              <a:rPr lang="ru-RU" dirty="0" err="1"/>
              <a:t>бояу,шеге</a:t>
            </a:r>
            <a:r>
              <a:rPr lang="ru-RU" dirty="0"/>
              <a:t>, </a:t>
            </a:r>
            <a:r>
              <a:rPr lang="ru-RU" dirty="0" err="1"/>
              <a:t>шыны</a:t>
            </a:r>
            <a:r>
              <a:rPr lang="ru-RU" dirty="0"/>
              <a:t>, </a:t>
            </a:r>
            <a:r>
              <a:rPr lang="ru-RU" dirty="0" err="1"/>
              <a:t>керамикалық</a:t>
            </a:r>
            <a:r>
              <a:rPr lang="ru-RU" dirty="0"/>
              <a:t> </a:t>
            </a:r>
            <a:r>
              <a:rPr lang="ru-RU" dirty="0" err="1"/>
              <a:t>плиталар</a:t>
            </a:r>
            <a:r>
              <a:rPr lang="ru-RU" dirty="0"/>
              <a:t>, </a:t>
            </a:r>
            <a:r>
              <a:rPr lang="ru-RU" dirty="0" err="1"/>
              <a:t>киіз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материалдардың</a:t>
            </a:r>
            <a:r>
              <a:rPr lang="ru-RU" dirty="0"/>
              <a:t> </a:t>
            </a:r>
            <a:r>
              <a:rPr lang="ru-RU" dirty="0" err="1"/>
              <a:t>тарасының</a:t>
            </a:r>
            <a:r>
              <a:rPr lang="ru-RU" dirty="0"/>
              <a:t> </a:t>
            </a:r>
            <a:r>
              <a:rPr lang="ru-RU" dirty="0" err="1"/>
              <a:t>құны</a:t>
            </a:r>
            <a:r>
              <a:rPr lang="ru-RU" dirty="0"/>
              <a:t> </a:t>
            </a:r>
            <a:r>
              <a:rPr lang="ru-RU" dirty="0" err="1"/>
              <a:t>көтерме</a:t>
            </a:r>
            <a:r>
              <a:rPr lang="ru-RU" dirty="0"/>
              <a:t> </a:t>
            </a:r>
            <a:r>
              <a:rPr lang="ru-RU" dirty="0" err="1"/>
              <a:t>бағада</a:t>
            </a:r>
            <a:r>
              <a:rPr lang="ru-RU" dirty="0"/>
              <a:t> </a:t>
            </a:r>
            <a:r>
              <a:rPr lang="ru-RU" dirty="0" err="1"/>
              <a:t>есептелінген</a:t>
            </a:r>
            <a:r>
              <a:rPr lang="ru-RU" dirty="0"/>
              <a:t> ал </a:t>
            </a:r>
            <a:r>
              <a:rPr lang="ru-RU" dirty="0" err="1"/>
              <a:t>ізбес</a:t>
            </a:r>
            <a:r>
              <a:rPr lang="ru-RU" dirty="0"/>
              <a:t>, мел </a:t>
            </a:r>
            <a:r>
              <a:rPr lang="ru-RU" dirty="0" err="1"/>
              <a:t>тасымалдауға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құрал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(реквизит). Осы </a:t>
            </a:r>
            <a:r>
              <a:rPr lang="ru-RU" dirty="0" err="1"/>
              <a:t>шығындар</a:t>
            </a:r>
            <a:r>
              <a:rPr lang="ru-RU" dirty="0"/>
              <a:t> </a:t>
            </a:r>
            <a:r>
              <a:rPr lang="ru-RU" dirty="0" err="1"/>
              <a:t>бөлек</a:t>
            </a:r>
            <a:r>
              <a:rPr lang="ru-RU" dirty="0"/>
              <a:t> ТОЖ </a:t>
            </a:r>
            <a:r>
              <a:rPr lang="ru-RU" dirty="0" err="1"/>
              <a:t>статьясында</a:t>
            </a:r>
            <a:r>
              <a:rPr lang="ru-RU" dirty="0"/>
              <a:t> </a:t>
            </a:r>
            <a:r>
              <a:rPr lang="ru-RU" dirty="0" err="1"/>
              <a:t>есептелінеді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929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4033" y="273270"/>
            <a:ext cx="8182928" cy="6259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шығындарды</a:t>
            </a:r>
            <a:r>
              <a:rPr lang="ru-RU" dirty="0"/>
              <a:t> </a:t>
            </a:r>
            <a:r>
              <a:rPr lang="ru-RU" dirty="0" err="1"/>
              <a:t>қосуға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сату</a:t>
            </a:r>
            <a:r>
              <a:rPr lang="ru-RU" dirty="0"/>
              <a:t> (</a:t>
            </a:r>
            <a:r>
              <a:rPr lang="ru-RU" dirty="0" err="1"/>
              <a:t>көтерме</a:t>
            </a:r>
            <a:r>
              <a:rPr lang="ru-RU" dirty="0"/>
              <a:t>) </a:t>
            </a:r>
            <a:r>
              <a:rPr lang="ru-RU" dirty="0" err="1"/>
              <a:t>бағалардың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 бар:</a:t>
            </a:r>
          </a:p>
          <a:p>
            <a:pPr marL="0" indent="0">
              <a:buNone/>
            </a:pPr>
            <a:r>
              <a:rPr lang="ru-RU" dirty="0"/>
              <a:t>  -</a:t>
            </a:r>
            <a:r>
              <a:rPr lang="ru-RU" dirty="0" err="1"/>
              <a:t>франко</a:t>
            </a:r>
            <a:r>
              <a:rPr lang="ru-RU" dirty="0"/>
              <a:t> - </a:t>
            </a:r>
            <a:r>
              <a:rPr lang="ru-RU" dirty="0" err="1"/>
              <a:t>тасымалдау</a:t>
            </a:r>
            <a:r>
              <a:rPr lang="ru-RU" dirty="0"/>
              <a:t> (</a:t>
            </a:r>
            <a:r>
              <a:rPr lang="ru-RU" dirty="0" err="1"/>
              <a:t>көлікке</a:t>
            </a:r>
            <a:r>
              <a:rPr lang="ru-RU" dirty="0"/>
              <a:t> </a:t>
            </a:r>
            <a:r>
              <a:rPr lang="ru-RU" dirty="0" err="1"/>
              <a:t>артумен</a:t>
            </a:r>
            <a:r>
              <a:rPr lang="ru-RU" dirty="0"/>
              <a:t> </a:t>
            </a:r>
            <a:r>
              <a:rPr lang="ru-RU" dirty="0" err="1"/>
              <a:t>бірге</a:t>
            </a:r>
            <a:r>
              <a:rPr lang="ru-RU" dirty="0"/>
              <a:t>) </a:t>
            </a:r>
            <a:r>
              <a:rPr lang="ru-RU" dirty="0" err="1"/>
              <a:t>өндіріс</a:t>
            </a:r>
            <a:r>
              <a:rPr lang="ru-RU" dirty="0"/>
              <a:t> - </a:t>
            </a:r>
            <a:r>
              <a:rPr lang="ru-RU" dirty="0" err="1"/>
              <a:t>ұсынушы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  -</a:t>
            </a:r>
            <a:r>
              <a:rPr lang="ru-RU" dirty="0" err="1"/>
              <a:t>франко</a:t>
            </a:r>
            <a:r>
              <a:rPr lang="ru-RU" dirty="0"/>
              <a:t> - </a:t>
            </a:r>
            <a:r>
              <a:rPr lang="ru-RU" dirty="0" err="1"/>
              <a:t>жіберу</a:t>
            </a:r>
            <a:r>
              <a:rPr lang="ru-RU" dirty="0"/>
              <a:t> станса вагоны:</a:t>
            </a:r>
          </a:p>
          <a:p>
            <a:pPr marL="0" indent="0">
              <a:buNone/>
            </a:pPr>
            <a:r>
              <a:rPr lang="ru-RU" dirty="0"/>
              <a:t>  -</a:t>
            </a:r>
            <a:r>
              <a:rPr lang="ru-RU" dirty="0" err="1"/>
              <a:t>франко</a:t>
            </a:r>
            <a:r>
              <a:rPr lang="ru-RU" dirty="0"/>
              <a:t> – </a:t>
            </a:r>
            <a:r>
              <a:rPr lang="ru-RU" dirty="0" err="1"/>
              <a:t>жеткізу</a:t>
            </a:r>
            <a:r>
              <a:rPr lang="ru-RU" dirty="0"/>
              <a:t> станса вагоны: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/>
              <a:t>Қойма-дайындық</a:t>
            </a:r>
            <a:r>
              <a:rPr lang="ru-RU" dirty="0"/>
              <a:t> </a:t>
            </a:r>
            <a:r>
              <a:rPr lang="ru-RU" dirty="0" err="1"/>
              <a:t>шығындарға</a:t>
            </a:r>
            <a:r>
              <a:rPr lang="ru-RU" dirty="0"/>
              <a:t> </a:t>
            </a:r>
            <a:r>
              <a:rPr lang="ru-RU" dirty="0" err="1"/>
              <a:t>базалық</a:t>
            </a:r>
            <a:r>
              <a:rPr lang="ru-RU" dirty="0"/>
              <a:t>, </a:t>
            </a:r>
            <a:r>
              <a:rPr lang="ru-RU" dirty="0" err="1"/>
              <a:t>уческелік</a:t>
            </a:r>
            <a:r>
              <a:rPr lang="ru-RU" dirty="0"/>
              <a:t>,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обьектілік</a:t>
            </a:r>
            <a:r>
              <a:rPr lang="ru-RU" dirty="0"/>
              <a:t> </a:t>
            </a:r>
            <a:r>
              <a:rPr lang="ru-RU" dirty="0" err="1"/>
              <a:t>қоймалардың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, </a:t>
            </a:r>
            <a:r>
              <a:rPr lang="ru-RU" dirty="0" err="1"/>
              <a:t>материалдарды</a:t>
            </a:r>
            <a:r>
              <a:rPr lang="ru-RU" dirty="0"/>
              <a:t> </a:t>
            </a:r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жоғалту</a:t>
            </a:r>
            <a:r>
              <a:rPr lang="ru-RU" dirty="0"/>
              <a:t>, </a:t>
            </a:r>
            <a:r>
              <a:rPr lang="ru-RU" dirty="0" err="1"/>
              <a:t>бұзылу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шамасы</a:t>
            </a:r>
            <a:r>
              <a:rPr lang="ru-RU" dirty="0"/>
              <a:t> франко-</a:t>
            </a:r>
            <a:r>
              <a:rPr lang="ru-RU" dirty="0" err="1"/>
              <a:t>обьектілік</a:t>
            </a:r>
            <a:r>
              <a:rPr lang="ru-RU" dirty="0"/>
              <a:t> </a:t>
            </a:r>
            <a:r>
              <a:rPr lang="ru-RU" dirty="0" err="1"/>
              <a:t>қойма</a:t>
            </a:r>
            <a:r>
              <a:rPr lang="ru-RU" dirty="0"/>
              <a:t> </a:t>
            </a:r>
            <a:r>
              <a:rPr lang="ru-RU" dirty="0" err="1"/>
              <a:t>материалдардың</a:t>
            </a:r>
            <a:r>
              <a:rPr lang="ru-RU" dirty="0"/>
              <a:t> 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құнынан</a:t>
            </a:r>
            <a:r>
              <a:rPr lang="ru-RU" dirty="0"/>
              <a:t> 2 </a:t>
            </a:r>
            <a:r>
              <a:rPr lang="ru-RU" dirty="0" err="1"/>
              <a:t>тең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   Автомобиль </a:t>
            </a:r>
            <a:r>
              <a:rPr lang="ru-RU" dirty="0" err="1"/>
              <a:t>көлігімен</a:t>
            </a:r>
            <a:r>
              <a:rPr lang="ru-RU" dirty="0"/>
              <a:t> </a:t>
            </a:r>
            <a:r>
              <a:rPr lang="ru-RU" dirty="0" err="1"/>
              <a:t>тасымалдаудың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бағалары</a:t>
            </a:r>
            <a:r>
              <a:rPr lang="ru-RU" dirty="0"/>
              <a:t> </a:t>
            </a:r>
            <a:r>
              <a:rPr lang="ru-RU" dirty="0" err="1"/>
              <a:t>жүктің</a:t>
            </a:r>
            <a:r>
              <a:rPr lang="ru-RU" dirty="0"/>
              <a:t> </a:t>
            </a:r>
            <a:r>
              <a:rPr lang="ru-RU" dirty="0" err="1"/>
              <a:t>классына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қашықтығына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тағайындалған</a:t>
            </a:r>
            <a:r>
              <a:rPr lang="ru-RU" dirty="0"/>
              <a:t>. </a:t>
            </a:r>
            <a:r>
              <a:rPr lang="ru-RU" dirty="0" err="1"/>
              <a:t>Жүктің</a:t>
            </a:r>
            <a:r>
              <a:rPr lang="ru-RU" dirty="0"/>
              <a:t> классы </a:t>
            </a:r>
            <a:r>
              <a:rPr lang="ru-RU" dirty="0" err="1"/>
              <a:t>тарифтік</a:t>
            </a:r>
            <a:r>
              <a:rPr lang="ru-RU" dirty="0"/>
              <a:t> </a:t>
            </a:r>
            <a:r>
              <a:rPr lang="ru-RU" dirty="0" err="1"/>
              <a:t>классификациясы</a:t>
            </a:r>
            <a:r>
              <a:rPr lang="ru-RU" dirty="0"/>
              <a:t> </a:t>
            </a:r>
            <a:r>
              <a:rPr lang="ru-RU" dirty="0" err="1"/>
              <a:t>кестелеріне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    Арту- </a:t>
            </a:r>
            <a:r>
              <a:rPr lang="ru-RU" dirty="0" err="1"/>
              <a:t>түсіру</a:t>
            </a:r>
            <a:r>
              <a:rPr lang="ru-RU" dirty="0"/>
              <a:t> </a:t>
            </a:r>
            <a:r>
              <a:rPr lang="ru-RU" dirty="0" err="1"/>
              <a:t>жұмыстарының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бағасы</a:t>
            </a:r>
            <a:r>
              <a:rPr lang="ru-RU" dirty="0"/>
              <a:t> осы </a:t>
            </a:r>
            <a:r>
              <a:rPr lang="ru-RU" dirty="0" err="1"/>
              <a:t>жұмыстарды</a:t>
            </a:r>
            <a:r>
              <a:rPr lang="ru-RU" dirty="0"/>
              <a:t> </a:t>
            </a:r>
            <a:r>
              <a:rPr lang="ru-RU" dirty="0" err="1"/>
              <a:t>орындаумен</a:t>
            </a:r>
            <a:r>
              <a:rPr lang="ru-RU" dirty="0"/>
              <a:t> (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келуді</a:t>
            </a:r>
            <a:r>
              <a:rPr lang="ru-RU" dirty="0"/>
              <a:t>, </a:t>
            </a:r>
            <a:r>
              <a:rPr lang="ru-RU" dirty="0" err="1"/>
              <a:t>сорттауды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штабелдеуді</a:t>
            </a:r>
            <a:r>
              <a:rPr lang="ru-RU" dirty="0"/>
              <a:t> </a:t>
            </a:r>
            <a:r>
              <a:rPr lang="ru-RU" dirty="0" err="1"/>
              <a:t>қосқанда</a:t>
            </a:r>
            <a:r>
              <a:rPr lang="ru-RU" dirty="0"/>
              <a:t>)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шығындардың</a:t>
            </a:r>
            <a:r>
              <a:rPr lang="ru-RU" dirty="0"/>
              <a:t> </a:t>
            </a:r>
            <a:r>
              <a:rPr lang="ru-RU" dirty="0" err="1"/>
              <a:t>нормалық</a:t>
            </a:r>
            <a:r>
              <a:rPr lang="ru-RU" dirty="0"/>
              <a:t> </a:t>
            </a:r>
            <a:r>
              <a:rPr lang="ru-RU" dirty="0" err="1"/>
              <a:t>өлшемін</a:t>
            </a:r>
            <a:r>
              <a:rPr lang="ru-RU" dirty="0"/>
              <a:t> </a:t>
            </a:r>
            <a:r>
              <a:rPr lang="ru-RU" dirty="0" err="1"/>
              <a:t>қарастырады</a:t>
            </a:r>
            <a:r>
              <a:rPr lang="ru-RU" dirty="0"/>
              <a:t>.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 </a:t>
            </a:r>
            <a:r>
              <a:rPr lang="ru-RU" dirty="0" err="1"/>
              <a:t>темір</a:t>
            </a:r>
            <a:r>
              <a:rPr lang="ru-RU" dirty="0"/>
              <a:t> </a:t>
            </a:r>
            <a:r>
              <a:rPr lang="ru-RU" dirty="0" err="1"/>
              <a:t>жолмен</a:t>
            </a:r>
            <a:r>
              <a:rPr lang="ru-RU" dirty="0"/>
              <a:t>, </a:t>
            </a:r>
            <a:r>
              <a:rPr lang="ru-RU" dirty="0" err="1"/>
              <a:t>автомобильмен</a:t>
            </a:r>
            <a:r>
              <a:rPr lang="ru-RU" dirty="0"/>
              <a:t>, </a:t>
            </a:r>
            <a:r>
              <a:rPr lang="ru-RU" dirty="0" err="1"/>
              <a:t>сумен</a:t>
            </a:r>
            <a:r>
              <a:rPr lang="ru-RU" dirty="0"/>
              <a:t> </a:t>
            </a:r>
            <a:r>
              <a:rPr lang="ru-RU" dirty="0" err="1"/>
              <a:t>тасымалдауға</a:t>
            </a:r>
            <a:r>
              <a:rPr lang="ru-RU" dirty="0"/>
              <a:t> </a:t>
            </a:r>
            <a:r>
              <a:rPr lang="ru-RU" dirty="0" err="1"/>
              <a:t>бөлек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материалдар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анықталған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 flipV="1">
            <a:off x="792480" y="0"/>
            <a:ext cx="1208024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052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77334" y="1137921"/>
            <a:ext cx="8596668" cy="4903442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сұрақтары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1. «Франко» </a:t>
            </a:r>
            <a:r>
              <a:rPr lang="ru-RU" dirty="0" err="1"/>
              <a:t>деген</a:t>
            </a:r>
            <a:r>
              <a:rPr lang="ru-RU" dirty="0"/>
              <a:t> </a:t>
            </a:r>
            <a:r>
              <a:rPr lang="ru-RU" dirty="0" err="1"/>
              <a:t>түсінік</a:t>
            </a:r>
            <a:r>
              <a:rPr lang="ru-RU" dirty="0"/>
              <a:t> ?</a:t>
            </a:r>
          </a:p>
          <a:p>
            <a:pPr marL="0" indent="0">
              <a:buNone/>
            </a:pPr>
            <a:r>
              <a:rPr lang="ru-RU" dirty="0" smtClean="0"/>
              <a:t>2.  Калькуляция </a:t>
            </a:r>
            <a:r>
              <a:rPr lang="ru-RU" dirty="0" err="1" smtClean="0"/>
              <a:t>деген</a:t>
            </a:r>
            <a:r>
              <a:rPr lang="ru-RU" dirty="0" smtClean="0"/>
              <a:t> не ?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dirty="0" err="1"/>
              <a:t>Көтерме</a:t>
            </a:r>
            <a:r>
              <a:rPr lang="ru-RU" dirty="0"/>
              <a:t> </a:t>
            </a:r>
            <a:r>
              <a:rPr lang="ru-RU" dirty="0" err="1"/>
              <a:t>баға</a:t>
            </a:r>
            <a:r>
              <a:rPr lang="ru-RU" dirty="0"/>
              <a:t> </a:t>
            </a:r>
            <a:r>
              <a:rPr lang="ru-RU" dirty="0" err="1"/>
              <a:t>деген</a:t>
            </a:r>
            <a:r>
              <a:rPr lang="ru-RU" dirty="0"/>
              <a:t> не ?</a:t>
            </a:r>
          </a:p>
          <a:p>
            <a:pPr marL="0" indent="0">
              <a:buNone/>
            </a:pPr>
            <a:r>
              <a:rPr lang="ru-RU" dirty="0"/>
              <a:t>4. Прейскурант </a:t>
            </a:r>
            <a:r>
              <a:rPr lang="ru-RU" dirty="0" err="1"/>
              <a:t>деген</a:t>
            </a:r>
            <a:r>
              <a:rPr lang="ru-RU" dirty="0"/>
              <a:t> не ?</a:t>
            </a:r>
          </a:p>
          <a:p>
            <a:pPr marL="0" indent="0">
              <a:buNone/>
            </a:pPr>
            <a:r>
              <a:rPr lang="ru-RU" dirty="0"/>
              <a:t>5. </a:t>
            </a:r>
            <a:r>
              <a:rPr lang="ru-RU" dirty="0" err="1"/>
              <a:t>Материалды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алудың</a:t>
            </a:r>
            <a:r>
              <a:rPr lang="ru-RU" dirty="0"/>
              <a:t> </a:t>
            </a:r>
            <a:r>
              <a:rPr lang="ru-RU" dirty="0" err="1"/>
              <a:t>құны</a:t>
            </a:r>
            <a:r>
              <a:rPr lang="ru-RU" dirty="0"/>
              <a:t> </a:t>
            </a:r>
            <a:r>
              <a:rPr lang="ru-RU" dirty="0" err="1"/>
              <a:t>қалай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 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1171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5734</TotalTime>
  <Words>369</Words>
  <Application>Microsoft Office PowerPoint</Application>
  <PresentationFormat>Широкоэкранный</PresentationFormat>
  <Paragraphs>52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Symbol</vt:lpstr>
      <vt:lpstr>Trebuchet MS</vt:lpstr>
      <vt:lpstr>Wingdings 3</vt:lpstr>
      <vt:lpstr>Аспект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№2 Тақырыбы : Құрылыстың сметалық құны. Құрылыс жинақтау жұмыстарының  сметалық құны</dc:title>
  <dc:creator>Aser</dc:creator>
  <cp:lastModifiedBy>Aser</cp:lastModifiedBy>
  <cp:revision>6</cp:revision>
  <dcterms:created xsi:type="dcterms:W3CDTF">2019-12-17T18:09:27Z</dcterms:created>
  <dcterms:modified xsi:type="dcterms:W3CDTF">2019-12-21T18:18:50Z</dcterms:modified>
</cp:coreProperties>
</file>